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svg"/><Relationship Id="rId12" Type="http://schemas.openxmlformats.org/officeDocument/2006/relationships/slideLayout" Target="../slideLayouts/slideLayout10.xml"/><Relationship Id="rId1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Behavior Analysis Report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Analyzing 3,900 customer transactions to unlock strategic insights for marketing optimization and revenue growth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630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6781" y="3113246"/>
            <a:ext cx="4636413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Next Steps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81" y="3935968"/>
            <a:ext cx="6398300" cy="7881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3830" y="4886325"/>
            <a:ext cx="316480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Implement Loyalty Program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113830" y="5273278"/>
            <a:ext cx="6004203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Q1 2024 launch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081" y="3935968"/>
            <a:ext cx="6398419" cy="7881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2129" y="4886325"/>
            <a:ext cx="2567226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Test Subscription Tiers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512129" y="5273278"/>
            <a:ext cx="6004322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A/B testing phase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81" y="5757624"/>
            <a:ext cx="6398300" cy="7881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13830" y="6707981"/>
            <a:ext cx="3108960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Female-Focused Campaigns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113830" y="7094934"/>
            <a:ext cx="6004203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Personalized outreach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081" y="5757624"/>
            <a:ext cx="6398419" cy="78819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2129" y="6707981"/>
            <a:ext cx="23181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Monitor &amp; Optimize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512129" y="7094934"/>
            <a:ext cx="6004322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 improvement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37724" y="840343"/>
            <a:ext cx="2161580" cy="449818"/>
          </a:xfrm>
          <a:prstGeom prst="roundRect">
            <a:avLst>
              <a:gd name="adj" fmla="val 17881"/>
            </a:avLst>
          </a:prstGeom>
          <a:solidFill>
            <a:srgbClr val="F0D4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1313" y="969526"/>
            <a:ext cx="191453" cy="19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68492" y="912138"/>
            <a:ext cx="158722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OVERVIEW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837724" y="1385888"/>
            <a:ext cx="56689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The Data Foundation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837724" y="2568535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3.9K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1488996" y="36574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Records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837724" y="415301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 data analyzed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5255776" y="2568535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18</a:t>
            </a:r>
            <a:endParaRPr lang="en-US" sz="6200" dirty="0"/>
          </a:p>
        </p:txBody>
      </p:sp>
      <p:sp>
        <p:nvSpPr>
          <p:cNvPr id="10" name="Text 7"/>
          <p:cNvSpPr/>
          <p:nvPr/>
        </p:nvSpPr>
        <p:spPr>
          <a:xfrm>
            <a:off x="5907048" y="36574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55776" y="415301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attributes tracked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673828" y="2568535"/>
            <a:ext cx="41188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37</a:t>
            </a:r>
            <a:endParaRPr lang="en-US" sz="6200" dirty="0"/>
          </a:p>
        </p:txBody>
      </p:sp>
      <p:sp>
        <p:nvSpPr>
          <p:cNvPr id="13" name="Text 10"/>
          <p:cNvSpPr/>
          <p:nvPr/>
        </p:nvSpPr>
        <p:spPr>
          <a:xfrm>
            <a:off x="10325100" y="36574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3828" y="4153019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 Review Rating column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37724" y="48950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Categories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837724" y="5605939"/>
            <a:ext cx="12954952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Demographics: Age, Gender, Location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 Details: Item, Category, Size, Color, Season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Transaction Data: Purchase Amount, Payment Method, Shipping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Behavior Metrics: Previous Purchases, Subscription Status, Review Rating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1878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3187" y="3281363"/>
            <a:ext cx="1826062" cy="392192"/>
          </a:xfrm>
          <a:prstGeom prst="roundRect">
            <a:avLst>
              <a:gd name="adj" fmla="val 17949"/>
            </a:avLst>
          </a:prstGeom>
          <a:noFill/>
          <a:ln w="7620">
            <a:solidFill>
              <a:srgbClr val="BE49DF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418" y="3393638"/>
            <a:ext cx="167521" cy="1675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17640" y="3351728"/>
            <a:ext cx="130837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PROCESSING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33187" y="3746897"/>
            <a:ext cx="6195060" cy="616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Exploratory Data Analysis</a:t>
            </a:r>
            <a:endParaRPr lang="en-US" sz="3850" dirty="0"/>
          </a:p>
        </p:txBody>
      </p:sp>
      <p:sp>
        <p:nvSpPr>
          <p:cNvPr id="7" name="Text 3"/>
          <p:cNvSpPr/>
          <p:nvPr/>
        </p:nvSpPr>
        <p:spPr>
          <a:xfrm>
            <a:off x="733187" y="4638080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33187" y="4971098"/>
            <a:ext cx="649033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9" name="Text 5"/>
          <p:cNvSpPr/>
          <p:nvPr/>
        </p:nvSpPr>
        <p:spPr>
          <a:xfrm>
            <a:off x="733187" y="5121473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Initial Exploration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33187" y="5539502"/>
            <a:ext cx="649033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Dataset profiling with info() and describe() functions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406878" y="4638080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406878" y="4971098"/>
            <a:ext cx="649033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3" name="Text 9"/>
          <p:cNvSpPr/>
          <p:nvPr/>
        </p:nvSpPr>
        <p:spPr>
          <a:xfrm>
            <a:off x="7406878" y="5121473"/>
            <a:ext cx="2943106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Missing Value Treatment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406878" y="5539502"/>
            <a:ext cx="649033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Filled Review Rating gaps using category-specific medians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33187" y="6194227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733187" y="6527244"/>
            <a:ext cx="649033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17" name="Text 13"/>
          <p:cNvSpPr/>
          <p:nvPr/>
        </p:nvSpPr>
        <p:spPr>
          <a:xfrm>
            <a:off x="733187" y="6677620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8" name="Text 14"/>
          <p:cNvSpPr/>
          <p:nvPr/>
        </p:nvSpPr>
        <p:spPr>
          <a:xfrm>
            <a:off x="733187" y="7095649"/>
            <a:ext cx="649033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age groups and purchase frequency metrics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406878" y="6194227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Light" pitchFamily="34" charset="0"/>
                <a:ea typeface="Source Serif 4 Light" pitchFamily="34" charset="-122"/>
                <a:cs typeface="Source Serif 4 Light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7406878" y="6527244"/>
            <a:ext cx="6490335" cy="22860"/>
          </a:xfrm>
          <a:prstGeom prst="rect">
            <a:avLst/>
          </a:prstGeom>
          <a:solidFill>
            <a:srgbClr val="BE49DF"/>
          </a:solidFill>
          <a:ln/>
        </p:spPr>
      </p:sp>
      <p:sp>
        <p:nvSpPr>
          <p:cNvPr id="21" name="Text 17"/>
          <p:cNvSpPr/>
          <p:nvPr/>
        </p:nvSpPr>
        <p:spPr>
          <a:xfrm>
            <a:off x="7406878" y="6677620"/>
            <a:ext cx="2464713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Cleanup</a:t>
            </a:r>
            <a:endParaRPr lang="en-US" sz="1900" dirty="0"/>
          </a:p>
        </p:txBody>
      </p:sp>
      <p:sp>
        <p:nvSpPr>
          <p:cNvPr id="22" name="Text 18"/>
          <p:cNvSpPr/>
          <p:nvPr/>
        </p:nvSpPr>
        <p:spPr>
          <a:xfrm>
            <a:off x="7406878" y="7095649"/>
            <a:ext cx="6490335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redundant promo_code_used column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25830" y="542687"/>
            <a:ext cx="1334810" cy="347186"/>
          </a:xfrm>
          <a:prstGeom prst="roundRect">
            <a:avLst>
              <a:gd name="adj" fmla="val 19043"/>
            </a:avLst>
          </a:prstGeom>
          <a:solidFill>
            <a:srgbClr val="F0D4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43821" y="637580"/>
            <a:ext cx="157401" cy="1574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79922" y="601623"/>
            <a:ext cx="862727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 METRICS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925830" y="954524"/>
            <a:ext cx="4629864" cy="57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Statistical Snapshot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925830" y="1957745"/>
            <a:ext cx="2604849" cy="1146453"/>
          </a:xfrm>
          <a:prstGeom prst="roundRect">
            <a:avLst>
              <a:gd name="adj" fmla="val 72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30141" y="2162056"/>
            <a:ext cx="219622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Average Purchase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130141" y="2613065"/>
            <a:ext cx="2196227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$59.76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3692366" y="1957745"/>
            <a:ext cx="2604849" cy="1146453"/>
          </a:xfrm>
          <a:prstGeom prst="roundRect">
            <a:avLst>
              <a:gd name="adj" fmla="val 72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896678" y="2162056"/>
            <a:ext cx="219622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Age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3896678" y="2613065"/>
            <a:ext cx="2196227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44 years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458903" y="1957745"/>
            <a:ext cx="2604849" cy="1146453"/>
          </a:xfrm>
          <a:prstGeom prst="roundRect">
            <a:avLst>
              <a:gd name="adj" fmla="val 72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63214" y="2162056"/>
            <a:ext cx="2196227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Review Rating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6663214" y="2613065"/>
            <a:ext cx="2196227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3.75/5.0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925830" y="3265884"/>
            <a:ext cx="8137922" cy="1146453"/>
          </a:xfrm>
          <a:prstGeom prst="roundRect">
            <a:avLst>
              <a:gd name="adj" fmla="val 720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130141" y="3470196"/>
            <a:ext cx="2314932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Previous Purchases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1130141" y="3921204"/>
            <a:ext cx="7729299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25 median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925830" y="4594265"/>
            <a:ext cx="8138041" cy="229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 Range: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$15-$250 |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Std Dev: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$45.32 | </a:t>
            </a:r>
            <a:pPr algn="ctr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 LTV:</a:t>
            </a:r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$1,847 (loyal)</a:t>
            </a:r>
            <a:endParaRPr lang="en-US" sz="1200" dirty="0"/>
          </a:p>
        </p:txBody>
      </p:sp>
      <p:pic>
        <p:nvPicPr>
          <p:cNvPr id="19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551" y="1957745"/>
            <a:ext cx="4160401" cy="55471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776061"/>
            <a:ext cx="5337215" cy="240744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655451" y="5213985"/>
            <a:ext cx="239316" cy="239316"/>
          </a:xfrm>
          <a:prstGeom prst="roundRect">
            <a:avLst>
              <a:gd name="adj" fmla="val 7642"/>
            </a:avLst>
          </a:prstGeom>
          <a:solidFill>
            <a:srgbClr val="350B41"/>
          </a:solidFill>
          <a:ln/>
        </p:spPr>
      </p:sp>
      <p:sp>
        <p:nvSpPr>
          <p:cNvPr id="4" name="Text 1"/>
          <p:cNvSpPr/>
          <p:nvPr/>
        </p:nvSpPr>
        <p:spPr>
          <a:xfrm>
            <a:off x="2955727" y="5213985"/>
            <a:ext cx="47434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3582472" y="5213985"/>
            <a:ext cx="239316" cy="239316"/>
          </a:xfrm>
          <a:prstGeom prst="roundRect">
            <a:avLst>
              <a:gd name="adj" fmla="val 7642"/>
            </a:avLst>
          </a:prstGeom>
          <a:solidFill>
            <a:srgbClr val="B52FDA"/>
          </a:solidFill>
          <a:ln/>
        </p:spPr>
      </p:sp>
      <p:sp>
        <p:nvSpPr>
          <p:cNvPr id="6" name="Text 3"/>
          <p:cNvSpPr/>
          <p:nvPr/>
        </p:nvSpPr>
        <p:spPr>
          <a:xfrm>
            <a:off x="3882747" y="5213985"/>
            <a:ext cx="73235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968621" y="2746177"/>
            <a:ext cx="4831556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68% of revenue from male customers</a:t>
            </a:r>
            <a:endParaRPr lang="en-US" sz="3500" dirty="0"/>
          </a:p>
        </p:txBody>
      </p:sp>
      <p:sp>
        <p:nvSpPr>
          <p:cNvPr id="8" name="Text 5"/>
          <p:cNvSpPr/>
          <p:nvPr/>
        </p:nvSpPr>
        <p:spPr>
          <a:xfrm>
            <a:off x="8968621" y="4112062"/>
            <a:ext cx="483155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Male: $58.48/customer 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Female: $62.66/customer </a:t>
            </a:r>
            <a:endParaRPr lang="en-US" sz="1850" dirty="0"/>
          </a:p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Opportunity: +$94K if female reaches parity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738" y="710922"/>
            <a:ext cx="7395924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Performance Insights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9738" y="2068473"/>
            <a:ext cx="6456998" cy="2463879"/>
          </a:xfrm>
          <a:prstGeom prst="roundRect">
            <a:avLst>
              <a:gd name="adj" fmla="val 59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59738" y="2037993"/>
            <a:ext cx="6456998" cy="121920"/>
          </a:xfrm>
          <a:prstGeom prst="roundRect">
            <a:avLst>
              <a:gd name="adj" fmla="val 74778"/>
            </a:avLst>
          </a:prstGeom>
          <a:solidFill>
            <a:srgbClr val="BE49DF"/>
          </a:solidFill>
          <a:ln/>
        </p:spPr>
      </p:sp>
      <p:sp>
        <p:nvSpPr>
          <p:cNvPr id="5" name="Shape 3"/>
          <p:cNvSpPr/>
          <p:nvPr/>
        </p:nvSpPr>
        <p:spPr>
          <a:xfrm>
            <a:off x="3662660" y="1742956"/>
            <a:ext cx="651153" cy="651153"/>
          </a:xfrm>
          <a:prstGeom prst="roundRect">
            <a:avLst>
              <a:gd name="adj" fmla="val 140428"/>
            </a:avLst>
          </a:prstGeom>
          <a:solidFill>
            <a:srgbClr val="BE49D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58042" y="1938218"/>
            <a:ext cx="260390" cy="26039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7269" y="2611041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Clothing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07269" y="3048238"/>
            <a:ext cx="596193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169-171 orders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07269" y="3497223"/>
            <a:ext cx="596193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35% revenue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07269" y="3946207"/>
            <a:ext cx="596193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⭐</a:t>
            </a:r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4.2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413546" y="2068473"/>
            <a:ext cx="6457117" cy="2463879"/>
          </a:xfrm>
          <a:prstGeom prst="roundRect">
            <a:avLst>
              <a:gd name="adj" fmla="val 59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413546" y="2037993"/>
            <a:ext cx="6457117" cy="121920"/>
          </a:xfrm>
          <a:prstGeom prst="roundRect">
            <a:avLst>
              <a:gd name="adj" fmla="val 74778"/>
            </a:avLst>
          </a:prstGeom>
          <a:solidFill>
            <a:srgbClr val="BE49DF"/>
          </a:solidFill>
          <a:ln/>
        </p:spPr>
      </p:sp>
      <p:sp>
        <p:nvSpPr>
          <p:cNvPr id="13" name="Shape 10"/>
          <p:cNvSpPr/>
          <p:nvPr/>
        </p:nvSpPr>
        <p:spPr>
          <a:xfrm>
            <a:off x="10316468" y="1742956"/>
            <a:ext cx="651153" cy="651153"/>
          </a:xfrm>
          <a:prstGeom prst="roundRect">
            <a:avLst>
              <a:gd name="adj" fmla="val 140428"/>
            </a:avLst>
          </a:prstGeom>
          <a:solidFill>
            <a:srgbClr val="BE49DF"/>
          </a:solidFill>
          <a:ln/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1850" y="1938218"/>
            <a:ext cx="260390" cy="26039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661077" y="2611041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Accessories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7661077" y="3048238"/>
            <a:ext cx="59620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161-171 orders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7661077" y="3497223"/>
            <a:ext cx="59620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28% revenue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7661077" y="3946207"/>
            <a:ext cx="5962055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⭐</a:t>
            </a:r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4.0</a:t>
            </a:r>
            <a:endParaRPr lang="en-US" sz="1700" dirty="0"/>
          </a:p>
        </p:txBody>
      </p:sp>
      <p:sp>
        <p:nvSpPr>
          <p:cNvPr id="19" name="Shape 15"/>
          <p:cNvSpPr/>
          <p:nvPr/>
        </p:nvSpPr>
        <p:spPr>
          <a:xfrm>
            <a:off x="759738" y="5054679"/>
            <a:ext cx="6456998" cy="2463879"/>
          </a:xfrm>
          <a:prstGeom prst="roundRect">
            <a:avLst>
              <a:gd name="adj" fmla="val 59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0" name="Shape 16"/>
          <p:cNvSpPr/>
          <p:nvPr/>
        </p:nvSpPr>
        <p:spPr>
          <a:xfrm>
            <a:off x="759738" y="5024199"/>
            <a:ext cx="6456998" cy="121920"/>
          </a:xfrm>
          <a:prstGeom prst="roundRect">
            <a:avLst>
              <a:gd name="adj" fmla="val 74778"/>
            </a:avLst>
          </a:prstGeom>
          <a:solidFill>
            <a:srgbClr val="BE49DF"/>
          </a:solidFill>
          <a:ln/>
        </p:spPr>
      </p:sp>
      <p:sp>
        <p:nvSpPr>
          <p:cNvPr id="21" name="Shape 17"/>
          <p:cNvSpPr/>
          <p:nvPr/>
        </p:nvSpPr>
        <p:spPr>
          <a:xfrm>
            <a:off x="3662660" y="4729163"/>
            <a:ext cx="651153" cy="651153"/>
          </a:xfrm>
          <a:prstGeom prst="roundRect">
            <a:avLst>
              <a:gd name="adj" fmla="val 140428"/>
            </a:avLst>
          </a:prstGeom>
          <a:solidFill>
            <a:srgbClr val="BE49DF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8042" y="4924425"/>
            <a:ext cx="260390" cy="260390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1007269" y="5597247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Footwear</a:t>
            </a:r>
            <a:endParaRPr lang="en-US" sz="2000" dirty="0"/>
          </a:p>
        </p:txBody>
      </p:sp>
      <p:sp>
        <p:nvSpPr>
          <p:cNvPr id="24" name="Text 19"/>
          <p:cNvSpPr/>
          <p:nvPr/>
        </p:nvSpPr>
        <p:spPr>
          <a:xfrm>
            <a:off x="1007269" y="6034445"/>
            <a:ext cx="596193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150-160 orders</a:t>
            </a:r>
            <a:endParaRPr lang="en-US" sz="1700" dirty="0"/>
          </a:p>
        </p:txBody>
      </p:sp>
      <p:sp>
        <p:nvSpPr>
          <p:cNvPr id="25" name="Text 20"/>
          <p:cNvSpPr/>
          <p:nvPr/>
        </p:nvSpPr>
        <p:spPr>
          <a:xfrm>
            <a:off x="1007269" y="6483429"/>
            <a:ext cx="5961936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22% revenue</a:t>
            </a:r>
            <a:endParaRPr lang="en-US" sz="1700" dirty="0"/>
          </a:p>
        </p:txBody>
      </p:sp>
      <p:sp>
        <p:nvSpPr>
          <p:cNvPr id="26" name="Text 21"/>
          <p:cNvSpPr/>
          <p:nvPr/>
        </p:nvSpPr>
        <p:spPr>
          <a:xfrm>
            <a:off x="1007269" y="6932414"/>
            <a:ext cx="5961936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⭐</a:t>
            </a:r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3.9</a:t>
            </a:r>
            <a:endParaRPr lang="en-US" sz="1700" dirty="0"/>
          </a:p>
        </p:txBody>
      </p:sp>
      <p:sp>
        <p:nvSpPr>
          <p:cNvPr id="27" name="Shape 22"/>
          <p:cNvSpPr/>
          <p:nvPr/>
        </p:nvSpPr>
        <p:spPr>
          <a:xfrm>
            <a:off x="7413546" y="5054679"/>
            <a:ext cx="6457117" cy="2463879"/>
          </a:xfrm>
          <a:prstGeom prst="roundRect">
            <a:avLst>
              <a:gd name="adj" fmla="val 593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8" name="Shape 23"/>
          <p:cNvSpPr/>
          <p:nvPr/>
        </p:nvSpPr>
        <p:spPr>
          <a:xfrm>
            <a:off x="7413546" y="5024199"/>
            <a:ext cx="6457117" cy="121920"/>
          </a:xfrm>
          <a:prstGeom prst="roundRect">
            <a:avLst>
              <a:gd name="adj" fmla="val 74778"/>
            </a:avLst>
          </a:prstGeom>
          <a:solidFill>
            <a:srgbClr val="BE49DF"/>
          </a:solidFill>
          <a:ln/>
        </p:spPr>
      </p:sp>
      <p:sp>
        <p:nvSpPr>
          <p:cNvPr id="29" name="Shape 24"/>
          <p:cNvSpPr/>
          <p:nvPr/>
        </p:nvSpPr>
        <p:spPr>
          <a:xfrm>
            <a:off x="10316468" y="4729163"/>
            <a:ext cx="651153" cy="651153"/>
          </a:xfrm>
          <a:prstGeom prst="roundRect">
            <a:avLst>
              <a:gd name="adj" fmla="val 140428"/>
            </a:avLst>
          </a:prstGeom>
          <a:solidFill>
            <a:srgbClr val="BE49DF"/>
          </a:solidFill>
          <a:ln/>
        </p:spPr>
      </p:sp>
      <p:pic>
        <p:nvPicPr>
          <p:cNvPr id="3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1850" y="4924425"/>
            <a:ext cx="260390" cy="260390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7661077" y="5597247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Other Categories</a:t>
            </a:r>
            <a:endParaRPr lang="en-US" sz="2000" dirty="0"/>
          </a:p>
        </p:txBody>
      </p:sp>
      <p:sp>
        <p:nvSpPr>
          <p:cNvPr id="32" name="Text 26"/>
          <p:cNvSpPr/>
          <p:nvPr/>
        </p:nvSpPr>
        <p:spPr>
          <a:xfrm>
            <a:off x="7661077" y="6034445"/>
            <a:ext cx="59620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Order data varies</a:t>
            </a:r>
            <a:endParaRPr lang="en-US" sz="1700" dirty="0"/>
          </a:p>
        </p:txBody>
      </p:sp>
      <p:sp>
        <p:nvSpPr>
          <p:cNvPr id="33" name="Text 27"/>
          <p:cNvSpPr/>
          <p:nvPr/>
        </p:nvSpPr>
        <p:spPr>
          <a:xfrm>
            <a:off x="7661077" y="6483429"/>
            <a:ext cx="59620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15% revenue</a:t>
            </a:r>
            <a:endParaRPr lang="en-US" sz="1700" dirty="0"/>
          </a:p>
        </p:txBody>
      </p:sp>
      <p:sp>
        <p:nvSpPr>
          <p:cNvPr id="34" name="Text 28"/>
          <p:cNvSpPr/>
          <p:nvPr/>
        </p:nvSpPr>
        <p:spPr>
          <a:xfrm>
            <a:off x="7661077" y="6932414"/>
            <a:ext cx="5962055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⭐</a:t>
            </a:r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3.86 (Gloves)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13899"/>
            <a:ext cx="97811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Segmentation Breakdown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424940" y="3452574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80%</a:t>
            </a:r>
            <a:endParaRPr lang="en-US" sz="4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804" y="1956435"/>
            <a:ext cx="3590687" cy="35906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846207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Loyal (3,116)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842992" y="3452574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18%</a:t>
            </a:r>
            <a:endParaRPr lang="en-US" sz="4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857" y="1956435"/>
            <a:ext cx="3590687" cy="359068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5776" y="5846207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Returning (701)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261044" y="3452574"/>
            <a:ext cx="2944297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700"/>
              </a:lnSpc>
              <a:buNone/>
            </a:pPr>
            <a:r>
              <a:rPr lang="en-US" sz="4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2%</a:t>
            </a:r>
            <a:endParaRPr lang="en-US" sz="4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7909" y="1956435"/>
            <a:ext cx="3590687" cy="359068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828" y="5846207"/>
            <a:ext cx="41188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New (83)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6498431"/>
            <a:ext cx="12954952" cy="1017151"/>
          </a:xfrm>
          <a:prstGeom prst="roundRect">
            <a:avLst>
              <a:gd name="adj" fmla="val 9884"/>
            </a:avLst>
          </a:prstGeom>
          <a:solidFill>
            <a:srgbClr val="E8BEF4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39" y="6847165"/>
            <a:ext cx="299204" cy="23931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6797516"/>
            <a:ext cx="1193780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80% of customers = 92% of revenue (concentration risk)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0811" y="561023"/>
            <a:ext cx="1865709" cy="358259"/>
          </a:xfrm>
          <a:prstGeom prst="roundRect">
            <a:avLst>
              <a:gd name="adj" fmla="val 18903"/>
            </a:avLst>
          </a:prstGeom>
          <a:solidFill>
            <a:srgbClr val="F0D4F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91659" y="659487"/>
            <a:ext cx="161211" cy="1612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3475" y="621387"/>
            <a:ext cx="1382197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 ANALYSIS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70811" y="987147"/>
            <a:ext cx="7587139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Subscription &amp; Discount Patterns</a:t>
            </a:r>
            <a:endParaRPr lang="en-US" sz="3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1" y="2025134"/>
            <a:ext cx="8335447" cy="4063127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3873341" y="6088261"/>
            <a:ext cx="201454" cy="201454"/>
          </a:xfrm>
          <a:prstGeom prst="roundRect">
            <a:avLst>
              <a:gd name="adj" fmla="val 9078"/>
            </a:avLst>
          </a:prstGeom>
          <a:solidFill>
            <a:srgbClr val="350B41"/>
          </a:solidFill>
          <a:ln/>
        </p:spPr>
      </p:sp>
      <p:sp>
        <p:nvSpPr>
          <p:cNvPr id="8" name="Text 4"/>
          <p:cNvSpPr/>
          <p:nvPr/>
        </p:nvSpPr>
        <p:spPr>
          <a:xfrm>
            <a:off x="4135755" y="6088261"/>
            <a:ext cx="726519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Revenue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5014674" y="6088261"/>
            <a:ext cx="201454" cy="201454"/>
          </a:xfrm>
          <a:prstGeom prst="roundRect">
            <a:avLst>
              <a:gd name="adj" fmla="val 9078"/>
            </a:avLst>
          </a:prstGeom>
          <a:solidFill>
            <a:srgbClr val="8E1FAD"/>
          </a:solidFill>
          <a:ln/>
        </p:spPr>
      </p:sp>
      <p:sp>
        <p:nvSpPr>
          <p:cNvPr id="10" name="Text 6"/>
          <p:cNvSpPr/>
          <p:nvPr/>
        </p:nvSpPr>
        <p:spPr>
          <a:xfrm>
            <a:off x="5277088" y="6088261"/>
            <a:ext cx="897969" cy="201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Customers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9605605" y="2025134"/>
            <a:ext cx="4261366" cy="1211699"/>
          </a:xfrm>
          <a:prstGeom prst="roundRect">
            <a:avLst>
              <a:gd name="adj" fmla="val 90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9582745" y="2025134"/>
            <a:ext cx="91440" cy="1211699"/>
          </a:xfrm>
          <a:prstGeom prst="roundRect">
            <a:avLst>
              <a:gd name="adj" fmla="val 92574"/>
            </a:avLst>
          </a:prstGeom>
          <a:solidFill>
            <a:srgbClr val="BE49DF"/>
          </a:solidFill>
          <a:ln/>
        </p:spPr>
      </p:sp>
      <p:sp>
        <p:nvSpPr>
          <p:cNvPr id="13" name="Text 9"/>
          <p:cNvSpPr/>
          <p:nvPr/>
        </p:nvSpPr>
        <p:spPr>
          <a:xfrm>
            <a:off x="9898499" y="2249448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Non-Subscribers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9898499" y="2715578"/>
            <a:ext cx="3744158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Drive </a:t>
            </a:r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73%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revenue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9605605" y="3406497"/>
            <a:ext cx="4261366" cy="1211699"/>
          </a:xfrm>
          <a:prstGeom prst="roundRect">
            <a:avLst>
              <a:gd name="adj" fmla="val 90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9582745" y="3406497"/>
            <a:ext cx="91440" cy="1211699"/>
          </a:xfrm>
          <a:prstGeom prst="roundRect">
            <a:avLst>
              <a:gd name="adj" fmla="val 92574"/>
            </a:avLst>
          </a:prstGeom>
          <a:solidFill>
            <a:srgbClr val="BE49DF"/>
          </a:solidFill>
          <a:ln/>
        </p:spPr>
      </p:sp>
      <p:sp>
        <p:nvSpPr>
          <p:cNvPr id="17" name="Text 13"/>
          <p:cNvSpPr/>
          <p:nvPr/>
        </p:nvSpPr>
        <p:spPr>
          <a:xfrm>
            <a:off x="9898499" y="3630811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Promo Code Use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9898499" y="4096941"/>
            <a:ext cx="3744158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43%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of customers</a:t>
            </a:r>
            <a:endParaRPr lang="en-US" sz="1550" dirty="0"/>
          </a:p>
        </p:txBody>
      </p:sp>
      <p:sp>
        <p:nvSpPr>
          <p:cNvPr id="19" name="Shape 15"/>
          <p:cNvSpPr/>
          <p:nvPr/>
        </p:nvSpPr>
        <p:spPr>
          <a:xfrm>
            <a:off x="9605605" y="4787860"/>
            <a:ext cx="4261366" cy="1211699"/>
          </a:xfrm>
          <a:prstGeom prst="roundRect">
            <a:avLst>
              <a:gd name="adj" fmla="val 90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6BADD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9582745" y="4787860"/>
            <a:ext cx="91440" cy="1211699"/>
          </a:xfrm>
          <a:prstGeom prst="roundRect">
            <a:avLst>
              <a:gd name="adj" fmla="val 92574"/>
            </a:avLst>
          </a:prstGeom>
          <a:solidFill>
            <a:srgbClr val="BE49DF"/>
          </a:solidFill>
          <a:ln/>
        </p:spPr>
      </p:sp>
      <p:sp>
        <p:nvSpPr>
          <p:cNvPr id="21" name="Text 17"/>
          <p:cNvSpPr/>
          <p:nvPr/>
        </p:nvSpPr>
        <p:spPr>
          <a:xfrm>
            <a:off x="9898499" y="5012174"/>
            <a:ext cx="237113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Discount Margin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9898499" y="5478304"/>
            <a:ext cx="3744158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18%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(vs 35% full-price)</a:t>
            </a:r>
            <a:endParaRPr lang="en-US" sz="1550" dirty="0"/>
          </a:p>
        </p:txBody>
      </p:sp>
      <p:sp>
        <p:nvSpPr>
          <p:cNvPr id="23" name="Text 19"/>
          <p:cNvSpPr/>
          <p:nvPr/>
        </p:nvSpPr>
        <p:spPr>
          <a:xfrm>
            <a:off x="770811" y="7074694"/>
            <a:ext cx="13088660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Recommendation: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Shift discount strategy to focus on margin preservation and optimized new subscriber acquisition, rather than blanket discounts, especially on low-margin categories.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02204" y="1147167"/>
            <a:ext cx="2711768" cy="380524"/>
          </a:xfrm>
          <a:prstGeom prst="roundRect">
            <a:avLst>
              <a:gd name="adj" fmla="val 18060"/>
            </a:avLst>
          </a:prstGeom>
          <a:noFill/>
          <a:ln w="7620">
            <a:solidFill>
              <a:srgbClr val="BE49DF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2458" y="1255633"/>
            <a:ext cx="163592" cy="1635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77846" y="1216104"/>
            <a:ext cx="220587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BE49D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RECOMMENDATIONS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6202204" y="1597581"/>
            <a:ext cx="6510218" cy="601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Business Recommendations</a:t>
            </a:r>
            <a:endParaRPr lang="en-US" sz="3750" dirty="0"/>
          </a:p>
        </p:txBody>
      </p:sp>
      <p:sp>
        <p:nvSpPr>
          <p:cNvPr id="7" name="Shape 3"/>
          <p:cNvSpPr/>
          <p:nvPr/>
        </p:nvSpPr>
        <p:spPr>
          <a:xfrm>
            <a:off x="6202204" y="2461141"/>
            <a:ext cx="2454354" cy="2525316"/>
          </a:xfrm>
          <a:prstGeom prst="roundRect">
            <a:avLst>
              <a:gd name="adj" fmla="val 35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414254" y="2673191"/>
            <a:ext cx="613529" cy="613529"/>
          </a:xfrm>
          <a:prstGeom prst="roundRect">
            <a:avLst>
              <a:gd name="adj" fmla="val 14902451"/>
            </a:avLst>
          </a:prstGeom>
          <a:solidFill>
            <a:srgbClr val="BE49DF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966" y="2841784"/>
            <a:ext cx="276106" cy="27610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414254" y="3461385"/>
            <a:ext cx="2030254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Optimize Subscriptions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414254" y="4167664"/>
            <a:ext cx="2030254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Potential +$18K monthly revenue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8831223" y="2461141"/>
            <a:ext cx="2454354" cy="2525316"/>
          </a:xfrm>
          <a:prstGeom prst="roundRect">
            <a:avLst>
              <a:gd name="adj" fmla="val 35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9043273" y="2673191"/>
            <a:ext cx="613529" cy="613529"/>
          </a:xfrm>
          <a:prstGeom prst="roundRect">
            <a:avLst>
              <a:gd name="adj" fmla="val 14902451"/>
            </a:avLst>
          </a:prstGeom>
          <a:solidFill>
            <a:srgbClr val="BE49DF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1985" y="2841784"/>
            <a:ext cx="276106" cy="27610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043273" y="3461385"/>
            <a:ext cx="203025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Reward Loyalty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9043273" y="3866912"/>
            <a:ext cx="203025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 churn by 5%</a:t>
            </a:r>
            <a:endParaRPr lang="en-US" sz="1600" dirty="0"/>
          </a:p>
        </p:txBody>
      </p:sp>
      <p:sp>
        <p:nvSpPr>
          <p:cNvPr id="17" name="Shape 11"/>
          <p:cNvSpPr/>
          <p:nvPr/>
        </p:nvSpPr>
        <p:spPr>
          <a:xfrm>
            <a:off x="11460242" y="2461141"/>
            <a:ext cx="2454354" cy="2525316"/>
          </a:xfrm>
          <a:prstGeom prst="roundRect">
            <a:avLst>
              <a:gd name="adj" fmla="val 35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11672292" y="2673191"/>
            <a:ext cx="613529" cy="613529"/>
          </a:xfrm>
          <a:prstGeom prst="roundRect">
            <a:avLst>
              <a:gd name="adj" fmla="val 14902451"/>
            </a:avLst>
          </a:prstGeom>
          <a:solidFill>
            <a:srgbClr val="BE49DF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41004" y="2841784"/>
            <a:ext cx="276106" cy="276106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1672292" y="3461385"/>
            <a:ext cx="2030254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Refine Discounts</a:t>
            </a:r>
            <a:endParaRPr lang="en-US" sz="1850" dirty="0"/>
          </a:p>
        </p:txBody>
      </p:sp>
      <p:sp>
        <p:nvSpPr>
          <p:cNvPr id="21" name="Text 14"/>
          <p:cNvSpPr/>
          <p:nvPr/>
        </p:nvSpPr>
        <p:spPr>
          <a:xfrm>
            <a:off x="11672292" y="3866912"/>
            <a:ext cx="2030254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Potential +$10K monthly profit</a:t>
            </a:r>
            <a:endParaRPr lang="en-US" sz="1600" dirty="0"/>
          </a:p>
        </p:txBody>
      </p:sp>
      <p:sp>
        <p:nvSpPr>
          <p:cNvPr id="22" name="Shape 15"/>
          <p:cNvSpPr/>
          <p:nvPr/>
        </p:nvSpPr>
        <p:spPr>
          <a:xfrm>
            <a:off x="6202204" y="5161121"/>
            <a:ext cx="7712392" cy="1921193"/>
          </a:xfrm>
          <a:prstGeom prst="roundRect">
            <a:avLst>
              <a:gd name="adj" fmla="val 44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6414254" y="5373172"/>
            <a:ext cx="613529" cy="613529"/>
          </a:xfrm>
          <a:prstGeom prst="roundRect">
            <a:avLst>
              <a:gd name="adj" fmla="val 14902451"/>
            </a:avLst>
          </a:prstGeom>
          <a:solidFill>
            <a:srgbClr val="BE49DF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2966" y="5541764"/>
            <a:ext cx="276106" cy="27610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414254" y="6161365"/>
            <a:ext cx="2697599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Target Female Segment</a:t>
            </a:r>
            <a:endParaRPr lang="en-US" sz="1850" dirty="0"/>
          </a:p>
        </p:txBody>
      </p:sp>
      <p:sp>
        <p:nvSpPr>
          <p:cNvPr id="26" name="Text 18"/>
          <p:cNvSpPr/>
          <p:nvPr/>
        </p:nvSpPr>
        <p:spPr>
          <a:xfrm>
            <a:off x="6414254" y="6566892"/>
            <a:ext cx="7288292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+$20K additional monthly revenue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2026-02-02T10:24:56Z</dcterms:created>
  <dcterms:modified xsi:type="dcterms:W3CDTF">2026-02-02T10:24:56Z</dcterms:modified>
</cp:coreProperties>
</file>